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0" r:id="rId1"/>
  </p:sldMasterIdLst>
  <p:notesMasterIdLst>
    <p:notesMasterId r:id="rId39"/>
  </p:notesMasterIdLst>
  <p:sldIdLst>
    <p:sldId id="308" r:id="rId2"/>
    <p:sldId id="284" r:id="rId3"/>
    <p:sldId id="290" r:id="rId4"/>
    <p:sldId id="295" r:id="rId5"/>
    <p:sldId id="296" r:id="rId6"/>
    <p:sldId id="297" r:id="rId7"/>
    <p:sldId id="299" r:id="rId8"/>
    <p:sldId id="300" r:id="rId9"/>
    <p:sldId id="307" r:id="rId10"/>
    <p:sldId id="301" r:id="rId11"/>
    <p:sldId id="260" r:id="rId12"/>
    <p:sldId id="267" r:id="rId13"/>
    <p:sldId id="268" r:id="rId14"/>
    <p:sldId id="270" r:id="rId15"/>
    <p:sldId id="302" r:id="rId16"/>
    <p:sldId id="279" r:id="rId17"/>
    <p:sldId id="303" r:id="rId18"/>
    <p:sldId id="304" r:id="rId19"/>
    <p:sldId id="306" r:id="rId20"/>
    <p:sldId id="305" r:id="rId21"/>
    <p:sldId id="280" r:id="rId22"/>
    <p:sldId id="309" r:id="rId23"/>
    <p:sldId id="288" r:id="rId24"/>
    <p:sldId id="262" r:id="rId25"/>
    <p:sldId id="272" r:id="rId26"/>
    <p:sldId id="283" r:id="rId27"/>
    <p:sldId id="310" r:id="rId28"/>
    <p:sldId id="274" r:id="rId29"/>
    <p:sldId id="291" r:id="rId30"/>
    <p:sldId id="292" r:id="rId31"/>
    <p:sldId id="311" r:id="rId32"/>
    <p:sldId id="312" r:id="rId33"/>
    <p:sldId id="313" r:id="rId34"/>
    <p:sldId id="314" r:id="rId35"/>
    <p:sldId id="316" r:id="rId36"/>
    <p:sldId id="315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6C80A-ABD7-407A-9368-B819ACC6DB7E}" v="3" dt="2021-10-11T00:14:58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/>
    <p:restoredTop sz="93946" autoAdjust="0"/>
  </p:normalViewPr>
  <p:slideViewPr>
    <p:cSldViewPr snapToGrid="0" snapToObjects="1">
      <p:cViewPr varScale="1">
        <p:scale>
          <a:sx n="120" d="100"/>
          <a:sy n="120" d="100"/>
        </p:scale>
        <p:origin x="720" y="1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5D660-902B-4AFC-8378-7CFD659A1042}" type="doc">
      <dgm:prSet loTypeId="urn:microsoft.com/office/officeart/2005/8/layout/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4C33B12-65E3-42EB-A9E4-771C4DCC4E21}">
      <dgm:prSet/>
      <dgm:spPr>
        <a:solidFill>
          <a:schemeClr val="accent1"/>
        </a:solidFill>
      </dgm:spPr>
      <dgm:t>
        <a:bodyPr/>
        <a:lstStyle/>
        <a:p>
          <a:pPr>
            <a:defRPr cap="all"/>
          </a:pPr>
          <a:r>
            <a:rPr lang="en-US" dirty="0">
              <a:solidFill>
                <a:schemeClr val="bg2">
                  <a:lumMod val="25000"/>
                </a:schemeClr>
              </a:solidFill>
            </a:rPr>
            <a:t>Brand Promise - Creating joyful experiences in our local communities.</a:t>
          </a:r>
        </a:p>
      </dgm:t>
    </dgm:pt>
    <dgm:pt modelId="{E66E2515-CC24-4FB7-8F13-8986C3E69F1A}" type="parTrans" cxnId="{2A8CDA80-8D1A-4CD8-B87E-F48860A3995B}">
      <dgm:prSet/>
      <dgm:spPr/>
      <dgm:t>
        <a:bodyPr/>
        <a:lstStyle/>
        <a:p>
          <a:endParaRPr lang="en-US"/>
        </a:p>
      </dgm:t>
    </dgm:pt>
    <dgm:pt modelId="{576048C3-7DF0-4A1F-ABBE-3FD4816EA140}" type="sibTrans" cxnId="{2A8CDA80-8D1A-4CD8-B87E-F48860A3995B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8BA514B-EAA0-4D74-8003-DDCBC95E16DE}">
      <dgm:prSet/>
      <dgm:spPr>
        <a:solidFill>
          <a:schemeClr val="accent1"/>
        </a:solidFill>
      </dgm:spPr>
      <dgm:t>
        <a:bodyPr/>
        <a:lstStyle/>
        <a:p>
          <a:pPr>
            <a:defRPr cap="all"/>
          </a:pPr>
          <a:r>
            <a:rPr lang="en-US" dirty="0">
              <a:solidFill>
                <a:schemeClr val="bg2">
                  <a:lumMod val="25000"/>
                </a:schemeClr>
              </a:solidFill>
            </a:rPr>
            <a:t>It is my job to create a memorable experience for as many attendees as possible. </a:t>
          </a:r>
        </a:p>
      </dgm:t>
    </dgm:pt>
    <dgm:pt modelId="{9C0A7842-191C-47A7-9E66-536A05C4E9C6}" type="parTrans" cxnId="{E8713021-EBAA-4A1E-8D65-A9D7DE10FC2F}">
      <dgm:prSet/>
      <dgm:spPr/>
      <dgm:t>
        <a:bodyPr/>
        <a:lstStyle/>
        <a:p>
          <a:endParaRPr lang="en-US"/>
        </a:p>
      </dgm:t>
    </dgm:pt>
    <dgm:pt modelId="{F89FF789-87E6-4B7D-AC05-C5AFDC812635}" type="sibTrans" cxnId="{E8713021-EBAA-4A1E-8D65-A9D7DE10FC2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49310D7-BCCE-437F-B0C5-A4FEB8914166}">
      <dgm:prSet/>
      <dgm:spPr>
        <a:solidFill>
          <a:schemeClr val="accent1"/>
        </a:solidFill>
      </dgm:spPr>
      <dgm:t>
        <a:bodyPr/>
        <a:lstStyle/>
        <a:p>
          <a:pPr>
            <a:defRPr cap="all"/>
          </a:pPr>
          <a:r>
            <a:rPr lang="en-US" dirty="0">
              <a:solidFill>
                <a:schemeClr val="bg2">
                  <a:lumMod val="25000"/>
                </a:schemeClr>
              </a:solidFill>
            </a:rPr>
            <a:t>The marketing of all Festive ICT events has to convey the overall message of the brand promise . </a:t>
          </a:r>
        </a:p>
      </dgm:t>
    </dgm:pt>
    <dgm:pt modelId="{F7F6DF1C-0263-409C-BFBA-50BE42720DF4}" type="parTrans" cxnId="{8103BDFE-BEB7-4C38-B3FE-365B1B6451A2}">
      <dgm:prSet/>
      <dgm:spPr/>
      <dgm:t>
        <a:bodyPr/>
        <a:lstStyle/>
        <a:p>
          <a:endParaRPr lang="en-US"/>
        </a:p>
      </dgm:t>
    </dgm:pt>
    <dgm:pt modelId="{F2E52DB6-6CAB-4760-BBB5-6962FA310378}" type="sibTrans" cxnId="{8103BDFE-BEB7-4C38-B3FE-365B1B6451A2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1966222-6D7C-4B5E-907F-07311AB9C375}">
      <dgm:prSet/>
      <dgm:spPr>
        <a:solidFill>
          <a:schemeClr val="accent1"/>
        </a:solidFill>
      </dgm:spPr>
      <dgm:t>
        <a:bodyPr/>
        <a:lstStyle/>
        <a:p>
          <a:pPr>
            <a:defRPr cap="all"/>
          </a:pPr>
          <a:r>
            <a:rPr lang="en-US" dirty="0">
              <a:solidFill>
                <a:schemeClr val="bg2">
                  <a:lumMod val="25000"/>
                </a:schemeClr>
              </a:solidFill>
            </a:rPr>
            <a:t>Promotional Materials, advertising and partnerships must be in line with the brand promise.</a:t>
          </a:r>
        </a:p>
      </dgm:t>
    </dgm:pt>
    <dgm:pt modelId="{47BCE1DE-F9E6-4F81-8B4C-8F6D30325DEE}" type="parTrans" cxnId="{90B71BA9-ECB2-46C5-A70B-BDD04799161A}">
      <dgm:prSet/>
      <dgm:spPr/>
      <dgm:t>
        <a:bodyPr/>
        <a:lstStyle/>
        <a:p>
          <a:endParaRPr lang="en-US"/>
        </a:p>
      </dgm:t>
    </dgm:pt>
    <dgm:pt modelId="{C5AD69B3-ECCE-4D84-A48C-912DB6F464FF}" type="sibTrans" cxnId="{90B71BA9-ECB2-46C5-A70B-BDD04799161A}">
      <dgm:prSet/>
      <dgm:spPr/>
      <dgm:t>
        <a:bodyPr/>
        <a:lstStyle/>
        <a:p>
          <a:endParaRPr lang="en-US"/>
        </a:p>
      </dgm:t>
    </dgm:pt>
    <dgm:pt modelId="{36C8CA22-B42B-574C-9C8A-46E9A0EBA5F3}" type="pres">
      <dgm:prSet presAssocID="{83B5D660-902B-4AFC-8378-7CFD659A1042}" presName="diagram" presStyleCnt="0">
        <dgm:presLayoutVars>
          <dgm:dir/>
          <dgm:resizeHandles val="exact"/>
        </dgm:presLayoutVars>
      </dgm:prSet>
      <dgm:spPr/>
    </dgm:pt>
    <dgm:pt modelId="{12BD3DFC-A19C-754A-8469-976BFBC7CD07}" type="pres">
      <dgm:prSet presAssocID="{54C33B12-65E3-42EB-A9E4-771C4DCC4E21}" presName="node" presStyleLbl="node1" presStyleIdx="0" presStyleCnt="4">
        <dgm:presLayoutVars>
          <dgm:bulletEnabled val="1"/>
        </dgm:presLayoutVars>
      </dgm:prSet>
      <dgm:spPr/>
    </dgm:pt>
    <dgm:pt modelId="{663D6C8E-3BCE-8B46-B177-E03C877E9102}" type="pres">
      <dgm:prSet presAssocID="{576048C3-7DF0-4A1F-ABBE-3FD4816EA140}" presName="sibTrans" presStyleLbl="sibTrans2D1" presStyleIdx="0" presStyleCnt="3"/>
      <dgm:spPr/>
    </dgm:pt>
    <dgm:pt modelId="{4418F48C-F3AA-804A-AB93-C65C7FAEA999}" type="pres">
      <dgm:prSet presAssocID="{576048C3-7DF0-4A1F-ABBE-3FD4816EA140}" presName="connectorText" presStyleLbl="sibTrans2D1" presStyleIdx="0" presStyleCnt="3"/>
      <dgm:spPr/>
    </dgm:pt>
    <dgm:pt modelId="{C3CFF5A5-0BC8-B946-B0B0-643E642B4939}" type="pres">
      <dgm:prSet presAssocID="{B8BA514B-EAA0-4D74-8003-DDCBC95E16DE}" presName="node" presStyleLbl="node1" presStyleIdx="1" presStyleCnt="4">
        <dgm:presLayoutVars>
          <dgm:bulletEnabled val="1"/>
        </dgm:presLayoutVars>
      </dgm:prSet>
      <dgm:spPr/>
    </dgm:pt>
    <dgm:pt modelId="{25E57F88-9182-C940-8FE5-F25EA7E8A352}" type="pres">
      <dgm:prSet presAssocID="{F89FF789-87E6-4B7D-AC05-C5AFDC812635}" presName="sibTrans" presStyleLbl="sibTrans2D1" presStyleIdx="1" presStyleCnt="3"/>
      <dgm:spPr/>
    </dgm:pt>
    <dgm:pt modelId="{410DB79A-0097-2D4C-A42F-91EA224232C8}" type="pres">
      <dgm:prSet presAssocID="{F89FF789-87E6-4B7D-AC05-C5AFDC812635}" presName="connectorText" presStyleLbl="sibTrans2D1" presStyleIdx="1" presStyleCnt="3"/>
      <dgm:spPr/>
    </dgm:pt>
    <dgm:pt modelId="{7A2F9625-7D7F-B04A-8CB6-99102E9CCA29}" type="pres">
      <dgm:prSet presAssocID="{549310D7-BCCE-437F-B0C5-A4FEB8914166}" presName="node" presStyleLbl="node1" presStyleIdx="2" presStyleCnt="4">
        <dgm:presLayoutVars>
          <dgm:bulletEnabled val="1"/>
        </dgm:presLayoutVars>
      </dgm:prSet>
      <dgm:spPr/>
    </dgm:pt>
    <dgm:pt modelId="{89A351A6-C541-4146-83E7-BE6A71BD1DCE}" type="pres">
      <dgm:prSet presAssocID="{F2E52DB6-6CAB-4760-BBB5-6962FA310378}" presName="sibTrans" presStyleLbl="sibTrans2D1" presStyleIdx="2" presStyleCnt="3"/>
      <dgm:spPr/>
    </dgm:pt>
    <dgm:pt modelId="{A6DB94F3-C425-AD47-902F-207A5C126537}" type="pres">
      <dgm:prSet presAssocID="{F2E52DB6-6CAB-4760-BBB5-6962FA310378}" presName="connectorText" presStyleLbl="sibTrans2D1" presStyleIdx="2" presStyleCnt="3"/>
      <dgm:spPr/>
    </dgm:pt>
    <dgm:pt modelId="{1F90ACC5-118B-EF4F-9329-977AF5B492A2}" type="pres">
      <dgm:prSet presAssocID="{51966222-6D7C-4B5E-907F-07311AB9C375}" presName="node" presStyleLbl="node1" presStyleIdx="3" presStyleCnt="4">
        <dgm:presLayoutVars>
          <dgm:bulletEnabled val="1"/>
        </dgm:presLayoutVars>
      </dgm:prSet>
      <dgm:spPr/>
    </dgm:pt>
  </dgm:ptLst>
  <dgm:cxnLst>
    <dgm:cxn modelId="{E8713021-EBAA-4A1E-8D65-A9D7DE10FC2F}" srcId="{83B5D660-902B-4AFC-8378-7CFD659A1042}" destId="{B8BA514B-EAA0-4D74-8003-DDCBC95E16DE}" srcOrd="1" destOrd="0" parTransId="{9C0A7842-191C-47A7-9E66-536A05C4E9C6}" sibTransId="{F89FF789-87E6-4B7D-AC05-C5AFDC812635}"/>
    <dgm:cxn modelId="{64A94C24-92B5-F849-A6D5-F0949E8CA52A}" type="presOf" srcId="{F2E52DB6-6CAB-4760-BBB5-6962FA310378}" destId="{89A351A6-C541-4146-83E7-BE6A71BD1DCE}" srcOrd="0" destOrd="0" presId="urn:microsoft.com/office/officeart/2005/8/layout/process5"/>
    <dgm:cxn modelId="{D6AB983D-C9C7-D54D-8519-8A6DD5DBD740}" type="presOf" srcId="{54C33B12-65E3-42EB-A9E4-771C4DCC4E21}" destId="{12BD3DFC-A19C-754A-8469-976BFBC7CD07}" srcOrd="0" destOrd="0" presId="urn:microsoft.com/office/officeart/2005/8/layout/process5"/>
    <dgm:cxn modelId="{5FF64544-853F-D64D-B9B2-EC6663E38AB7}" type="presOf" srcId="{549310D7-BCCE-437F-B0C5-A4FEB8914166}" destId="{7A2F9625-7D7F-B04A-8CB6-99102E9CCA29}" srcOrd="0" destOrd="0" presId="urn:microsoft.com/office/officeart/2005/8/layout/process5"/>
    <dgm:cxn modelId="{69B4DF59-0C90-1B45-91C0-18042AD11608}" type="presOf" srcId="{51966222-6D7C-4B5E-907F-07311AB9C375}" destId="{1F90ACC5-118B-EF4F-9329-977AF5B492A2}" srcOrd="0" destOrd="0" presId="urn:microsoft.com/office/officeart/2005/8/layout/process5"/>
    <dgm:cxn modelId="{2A8CDA80-8D1A-4CD8-B87E-F48860A3995B}" srcId="{83B5D660-902B-4AFC-8378-7CFD659A1042}" destId="{54C33B12-65E3-42EB-A9E4-771C4DCC4E21}" srcOrd="0" destOrd="0" parTransId="{E66E2515-CC24-4FB7-8F13-8986C3E69F1A}" sibTransId="{576048C3-7DF0-4A1F-ABBE-3FD4816EA140}"/>
    <dgm:cxn modelId="{CA67418E-AF24-CD42-9432-3BD33C77DB7C}" type="presOf" srcId="{576048C3-7DF0-4A1F-ABBE-3FD4816EA140}" destId="{4418F48C-F3AA-804A-AB93-C65C7FAEA999}" srcOrd="1" destOrd="0" presId="urn:microsoft.com/office/officeart/2005/8/layout/process5"/>
    <dgm:cxn modelId="{530D1D91-A5CD-5D47-BD58-A9E3230AFC89}" type="presOf" srcId="{F2E52DB6-6CAB-4760-BBB5-6962FA310378}" destId="{A6DB94F3-C425-AD47-902F-207A5C126537}" srcOrd="1" destOrd="0" presId="urn:microsoft.com/office/officeart/2005/8/layout/process5"/>
    <dgm:cxn modelId="{90B71BA9-ECB2-46C5-A70B-BDD04799161A}" srcId="{83B5D660-902B-4AFC-8378-7CFD659A1042}" destId="{51966222-6D7C-4B5E-907F-07311AB9C375}" srcOrd="3" destOrd="0" parTransId="{47BCE1DE-F9E6-4F81-8B4C-8F6D30325DEE}" sibTransId="{C5AD69B3-ECCE-4D84-A48C-912DB6F464FF}"/>
    <dgm:cxn modelId="{91E528D8-93A7-A94C-9416-102BC975C2C5}" type="presOf" srcId="{83B5D660-902B-4AFC-8378-7CFD659A1042}" destId="{36C8CA22-B42B-574C-9C8A-46E9A0EBA5F3}" srcOrd="0" destOrd="0" presId="urn:microsoft.com/office/officeart/2005/8/layout/process5"/>
    <dgm:cxn modelId="{36BF85DC-BDC5-1640-8EAB-20E531CB7E44}" type="presOf" srcId="{576048C3-7DF0-4A1F-ABBE-3FD4816EA140}" destId="{663D6C8E-3BCE-8B46-B177-E03C877E9102}" srcOrd="0" destOrd="0" presId="urn:microsoft.com/office/officeart/2005/8/layout/process5"/>
    <dgm:cxn modelId="{913E0CE3-EF3D-4141-AE8E-1A29AAF7D096}" type="presOf" srcId="{F89FF789-87E6-4B7D-AC05-C5AFDC812635}" destId="{410DB79A-0097-2D4C-A42F-91EA224232C8}" srcOrd="1" destOrd="0" presId="urn:microsoft.com/office/officeart/2005/8/layout/process5"/>
    <dgm:cxn modelId="{AA0347EC-EFF8-9347-98D4-36917CF11CF2}" type="presOf" srcId="{B8BA514B-EAA0-4D74-8003-DDCBC95E16DE}" destId="{C3CFF5A5-0BC8-B946-B0B0-643E642B4939}" srcOrd="0" destOrd="0" presId="urn:microsoft.com/office/officeart/2005/8/layout/process5"/>
    <dgm:cxn modelId="{355D80F6-00C2-7647-B7B0-30E0F2B6A111}" type="presOf" srcId="{F89FF789-87E6-4B7D-AC05-C5AFDC812635}" destId="{25E57F88-9182-C940-8FE5-F25EA7E8A352}" srcOrd="0" destOrd="0" presId="urn:microsoft.com/office/officeart/2005/8/layout/process5"/>
    <dgm:cxn modelId="{8103BDFE-BEB7-4C38-B3FE-365B1B6451A2}" srcId="{83B5D660-902B-4AFC-8378-7CFD659A1042}" destId="{549310D7-BCCE-437F-B0C5-A4FEB8914166}" srcOrd="2" destOrd="0" parTransId="{F7F6DF1C-0263-409C-BFBA-50BE42720DF4}" sibTransId="{F2E52DB6-6CAB-4760-BBB5-6962FA310378}"/>
    <dgm:cxn modelId="{C7D01132-AF79-B441-B700-DCD0883D3410}" type="presParOf" srcId="{36C8CA22-B42B-574C-9C8A-46E9A0EBA5F3}" destId="{12BD3DFC-A19C-754A-8469-976BFBC7CD07}" srcOrd="0" destOrd="0" presId="urn:microsoft.com/office/officeart/2005/8/layout/process5"/>
    <dgm:cxn modelId="{222F4431-E9B0-834E-8077-5279A7779CCA}" type="presParOf" srcId="{36C8CA22-B42B-574C-9C8A-46E9A0EBA5F3}" destId="{663D6C8E-3BCE-8B46-B177-E03C877E9102}" srcOrd="1" destOrd="0" presId="urn:microsoft.com/office/officeart/2005/8/layout/process5"/>
    <dgm:cxn modelId="{E75A469B-A205-2349-B0D1-821F1CDDB43A}" type="presParOf" srcId="{663D6C8E-3BCE-8B46-B177-E03C877E9102}" destId="{4418F48C-F3AA-804A-AB93-C65C7FAEA999}" srcOrd="0" destOrd="0" presId="urn:microsoft.com/office/officeart/2005/8/layout/process5"/>
    <dgm:cxn modelId="{D0F86442-C0FC-8341-B452-BC1981D9DE56}" type="presParOf" srcId="{36C8CA22-B42B-574C-9C8A-46E9A0EBA5F3}" destId="{C3CFF5A5-0BC8-B946-B0B0-643E642B4939}" srcOrd="2" destOrd="0" presId="urn:microsoft.com/office/officeart/2005/8/layout/process5"/>
    <dgm:cxn modelId="{4533D22C-6D97-FE45-B243-9DDAE8AD4106}" type="presParOf" srcId="{36C8CA22-B42B-574C-9C8A-46E9A0EBA5F3}" destId="{25E57F88-9182-C940-8FE5-F25EA7E8A352}" srcOrd="3" destOrd="0" presId="urn:microsoft.com/office/officeart/2005/8/layout/process5"/>
    <dgm:cxn modelId="{1479A155-8F61-F94D-ACD3-E70DEE79568F}" type="presParOf" srcId="{25E57F88-9182-C940-8FE5-F25EA7E8A352}" destId="{410DB79A-0097-2D4C-A42F-91EA224232C8}" srcOrd="0" destOrd="0" presId="urn:microsoft.com/office/officeart/2005/8/layout/process5"/>
    <dgm:cxn modelId="{46208368-DA57-D14D-B994-79142845D3C9}" type="presParOf" srcId="{36C8CA22-B42B-574C-9C8A-46E9A0EBA5F3}" destId="{7A2F9625-7D7F-B04A-8CB6-99102E9CCA29}" srcOrd="4" destOrd="0" presId="urn:microsoft.com/office/officeart/2005/8/layout/process5"/>
    <dgm:cxn modelId="{3F81A9FD-FE8D-D948-AB5E-596B7178DEFE}" type="presParOf" srcId="{36C8CA22-B42B-574C-9C8A-46E9A0EBA5F3}" destId="{89A351A6-C541-4146-83E7-BE6A71BD1DCE}" srcOrd="5" destOrd="0" presId="urn:microsoft.com/office/officeart/2005/8/layout/process5"/>
    <dgm:cxn modelId="{A6288A84-8E01-AD41-8E42-1622B24BB552}" type="presParOf" srcId="{89A351A6-C541-4146-83E7-BE6A71BD1DCE}" destId="{A6DB94F3-C425-AD47-902F-207A5C126537}" srcOrd="0" destOrd="0" presId="urn:microsoft.com/office/officeart/2005/8/layout/process5"/>
    <dgm:cxn modelId="{6C978032-B6DB-5E4D-B4F0-4789ACBE259D}" type="presParOf" srcId="{36C8CA22-B42B-574C-9C8A-46E9A0EBA5F3}" destId="{1F90ACC5-118B-EF4F-9329-977AF5B492A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D3DFC-A19C-754A-8469-976BFBC7CD07}">
      <dsp:nvSpPr>
        <dsp:cNvPr id="0" name=""/>
        <dsp:cNvSpPr/>
      </dsp:nvSpPr>
      <dsp:spPr>
        <a:xfrm>
          <a:off x="256125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solidFill>
                <a:schemeClr val="bg2">
                  <a:lumMod val="25000"/>
                </a:schemeClr>
              </a:solidFill>
            </a:rPr>
            <a:t>Brand Promise - Creating joyful experiences in our local communities.</a:t>
          </a:r>
        </a:p>
      </dsp:txBody>
      <dsp:txXfrm>
        <a:off x="300272" y="45794"/>
        <a:ext cx="2423850" cy="1418992"/>
      </dsp:txXfrm>
    </dsp:sp>
    <dsp:sp modelId="{663D6C8E-3BCE-8B46-B177-E03C877E9102}">
      <dsp:nvSpPr>
        <dsp:cNvPr id="0" name=""/>
        <dsp:cNvSpPr/>
      </dsp:nvSpPr>
      <dsp:spPr>
        <a:xfrm>
          <a:off x="2989338" y="443784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89338" y="568386"/>
        <a:ext cx="372802" cy="373807"/>
      </dsp:txXfrm>
    </dsp:sp>
    <dsp:sp modelId="{C3CFF5A5-0BC8-B946-B0B0-643E642B4939}">
      <dsp:nvSpPr>
        <dsp:cNvPr id="0" name=""/>
        <dsp:cNvSpPr/>
      </dsp:nvSpPr>
      <dsp:spPr>
        <a:xfrm>
          <a:off x="3773127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solidFill>
                <a:schemeClr val="bg2">
                  <a:lumMod val="25000"/>
                </a:schemeClr>
              </a:solidFill>
            </a:rPr>
            <a:t>It is my job to create a memorable experience for as many attendees as possible. </a:t>
          </a:r>
        </a:p>
      </dsp:txBody>
      <dsp:txXfrm>
        <a:off x="3817274" y="45794"/>
        <a:ext cx="2423850" cy="1418992"/>
      </dsp:txXfrm>
    </dsp:sp>
    <dsp:sp modelId="{25E57F88-9182-C940-8FE5-F25EA7E8A352}">
      <dsp:nvSpPr>
        <dsp:cNvPr id="0" name=""/>
        <dsp:cNvSpPr/>
      </dsp:nvSpPr>
      <dsp:spPr>
        <a:xfrm>
          <a:off x="6506340" y="443784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506340" y="568386"/>
        <a:ext cx="372802" cy="373807"/>
      </dsp:txXfrm>
    </dsp:sp>
    <dsp:sp modelId="{7A2F9625-7D7F-B04A-8CB6-99102E9CCA29}">
      <dsp:nvSpPr>
        <dsp:cNvPr id="0" name=""/>
        <dsp:cNvSpPr/>
      </dsp:nvSpPr>
      <dsp:spPr>
        <a:xfrm>
          <a:off x="7290129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solidFill>
                <a:schemeClr val="bg2">
                  <a:lumMod val="25000"/>
                </a:schemeClr>
              </a:solidFill>
            </a:rPr>
            <a:t>The marketing of all Festive ICT events has to convey the overall message of the brand promise . </a:t>
          </a:r>
        </a:p>
      </dsp:txBody>
      <dsp:txXfrm>
        <a:off x="7334276" y="45794"/>
        <a:ext cx="2423850" cy="1418992"/>
      </dsp:txXfrm>
    </dsp:sp>
    <dsp:sp modelId="{89A351A6-C541-4146-83E7-BE6A71BD1DCE}">
      <dsp:nvSpPr>
        <dsp:cNvPr id="0" name=""/>
        <dsp:cNvSpPr/>
      </dsp:nvSpPr>
      <dsp:spPr>
        <a:xfrm rot="5400000">
          <a:off x="8279914" y="1684783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8359298" y="1730001"/>
        <a:ext cx="373807" cy="372802"/>
      </dsp:txXfrm>
    </dsp:sp>
    <dsp:sp modelId="{1F90ACC5-118B-EF4F-9329-977AF5B492A2}">
      <dsp:nvSpPr>
        <dsp:cNvPr id="0" name=""/>
        <dsp:cNvSpPr/>
      </dsp:nvSpPr>
      <dsp:spPr>
        <a:xfrm>
          <a:off x="7290129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>
              <a:solidFill>
                <a:schemeClr val="bg2">
                  <a:lumMod val="25000"/>
                </a:schemeClr>
              </a:solidFill>
            </a:rPr>
            <a:t>Promotional Materials, advertising and partnerships must be in line with the brand promise.</a:t>
          </a:r>
        </a:p>
      </dsp:txBody>
      <dsp:txXfrm>
        <a:off x="7334276" y="2557938"/>
        <a:ext cx="2423850" cy="141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A3519-8D89-8F48-BB37-2C9A58315745}" type="datetimeFigureOut">
              <a:rPr lang="en-US" smtClean="0"/>
              <a:t>10/10/21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62DA-9C03-0B4B-80D5-5DB6E936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8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62DA-9C03-0B4B-80D5-5DB6E9364F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7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62DA-9C03-0B4B-80D5-5DB6E9364F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4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62DA-9C03-0B4B-80D5-5DB6E9364F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3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62DA-9C03-0B4B-80D5-5DB6E9364F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45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of things festive has done branding wise.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62DA-9C03-0B4B-80D5-5DB6E9364F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62DA-9C03-0B4B-80D5-5DB6E9364F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5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Opportunity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62DA-9C03-0B4B-80D5-5DB6E9364F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00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262DA-9C03-0B4B-80D5-5DB6E9364F6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705A6-3962-470C-B181-FFAB109EDDE9}" type="datetime1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51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5476-6795-4346-9BF6-3886A4D69343}" type="datetime1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E197D-E061-4EDD-B665-62AE3E9D3DF0}" type="datetime1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1DAC4-FE42-49B2-A712-AC348CC55A9C}" type="datetime1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B6FF7-DBA8-4C68-AB0F-E73DCFA2F323}" type="datetime1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5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F9-FFFF-4944-8EDA-589CB01AAAA3}" type="datetime1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B1D6-BFB6-46C2-A5B2-B760DA50E396}" type="datetime1">
              <a:rPr lang="en-US" smtClean="0"/>
              <a:t>10/10/21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208A-02F1-4B06-9DD2-FBD1146BCA6C}" type="datetime1">
              <a:rPr lang="en-US" smtClean="0"/>
              <a:t>10/10/21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07249-64B5-4FB2-9D13-03894E296F65}" type="datetime1">
              <a:rPr lang="en-US" smtClean="0"/>
              <a:t>10/10/21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7BAC8BC-C89C-4F66-96AE-965AAE66D9DA}" type="datetime1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2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68FC-283C-46BF-8A27-2A23F7AFF182}" type="datetime1">
              <a:rPr lang="en-US" smtClean="0"/>
              <a:t>10/10/21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Creating joyful experiences amongst our local communities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363A23-109C-4665-B8C5-3F93DAFEBD12}" type="datetime1">
              <a:rPr lang="en-US" smtClean="0"/>
              <a:t>10/10/21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Creating joyful experiences amongst our local communities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4966D0-AF59-E847-8CBE-9D60E3499E3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790F062-265D-413B-9F84-C2E1F9ED5DC3}"/>
              </a:ext>
            </a:extLst>
          </p:cNvPr>
          <p:cNvGrpSpPr/>
          <p:nvPr/>
        </p:nvGrpSpPr>
        <p:grpSpPr>
          <a:xfrm>
            <a:off x="3205843" y="4390656"/>
            <a:ext cx="5780313" cy="1611424"/>
            <a:chOff x="3205843" y="4605485"/>
            <a:chExt cx="5780313" cy="16114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ACBE4A1-91F0-48C9-B3BF-F79B6E49E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4161" y="4605485"/>
              <a:ext cx="1375983" cy="13036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490F65-2AAA-4FA1-AC9F-1283A5570B94}"/>
                </a:ext>
              </a:extLst>
            </p:cNvPr>
            <p:cNvSpPr txBox="1"/>
            <p:nvPr/>
          </p:nvSpPr>
          <p:spPr>
            <a:xfrm>
              <a:off x="3205843" y="5909132"/>
              <a:ext cx="57803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400" i="1" kern="1200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Creating joyful experiences amongst our local communities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CAEA39-A4D3-457A-A3DC-C0692B50A32D}"/>
              </a:ext>
            </a:extLst>
          </p:cNvPr>
          <p:cNvSpPr txBox="1"/>
          <p:nvPr/>
        </p:nvSpPr>
        <p:spPr>
          <a:xfrm>
            <a:off x="617862" y="1750268"/>
            <a:ext cx="10956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MARKETING &amp; BRANDING </a:t>
            </a:r>
          </a:p>
          <a:p>
            <a:pPr algn="ctr"/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WITH A FESTIVE TWIST</a:t>
            </a:r>
          </a:p>
        </p:txBody>
      </p:sp>
    </p:spTree>
    <p:extLst>
      <p:ext uri="{BB962C8B-B14F-4D97-AF65-F5344CB8AC3E}">
        <p14:creationId xmlns:p14="http://schemas.microsoft.com/office/powerpoint/2010/main" val="224545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8B79-60B7-4793-882C-9B56B608C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950404"/>
            <a:ext cx="10058400" cy="1374708"/>
          </a:xfrm>
        </p:spPr>
        <p:txBody>
          <a:bodyPr/>
          <a:lstStyle/>
          <a:p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Marketing?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56B71B6-9023-482D-8A2E-89B3906CF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24404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6FDB-CF00-0D49-87A4-9E366234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692" y="1166648"/>
            <a:ext cx="3934716" cy="6738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Marketing?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114A-1A2A-5844-86A4-6361FEE5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353" y="2581040"/>
            <a:ext cx="9441293" cy="1449093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Marketing is the process of COMMUNICATING a product or service to a desired audience with the goal of making a sale.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ABE5E9A-4FD2-4479-9BB5-D620B217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649606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114A-1A2A-5844-86A4-6361FEE5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4393" y="2505488"/>
            <a:ext cx="7046752" cy="14504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800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“Marketing is doing work that matters for people who care.”</a:t>
            </a:r>
          </a:p>
          <a:p>
            <a:pPr marL="0" indent="0" algn="ctr">
              <a:buNone/>
            </a:pPr>
            <a:r>
              <a:rPr lang="en-US" b="1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Seth Godin</a:t>
            </a:r>
            <a:endParaRPr lang="en-US" b="1" i="1" kern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3530CB-DF0F-4EFE-BBBB-D50A8B6DB589}"/>
              </a:ext>
            </a:extLst>
          </p:cNvPr>
          <p:cNvSpPr txBox="1">
            <a:spLocks/>
          </p:cNvSpPr>
          <p:nvPr/>
        </p:nvSpPr>
        <p:spPr>
          <a:xfrm>
            <a:off x="1051692" y="1166648"/>
            <a:ext cx="3849132" cy="67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Marketing?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BA493F65-61D2-4960-AA82-588AA7FFD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01553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114A-1A2A-5844-86A4-6361FEE5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183" y="2815272"/>
            <a:ext cx="8265634" cy="1046413"/>
          </a:xfrm>
        </p:spPr>
        <p:txBody>
          <a:bodyPr anchor="ctr"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“Marketing is understanding people, what they want and need and helping them meet their wants &amp; needs.”</a:t>
            </a:r>
          </a:p>
          <a:p>
            <a:pPr marL="0" indent="0" algn="ctr">
              <a:buNone/>
            </a:pPr>
            <a:r>
              <a:rPr lang="en-US" sz="2900" b="1" i="1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Nnanna</a:t>
            </a:r>
            <a:r>
              <a:rPr lang="en-US" sz="2900" b="1" i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Okpara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520B87-FA21-4BEE-8F67-2E7B3351E8C5}"/>
              </a:ext>
            </a:extLst>
          </p:cNvPr>
          <p:cNvSpPr txBox="1">
            <a:spLocks/>
          </p:cNvSpPr>
          <p:nvPr/>
        </p:nvSpPr>
        <p:spPr>
          <a:xfrm>
            <a:off x="1051692" y="1166648"/>
            <a:ext cx="4002282" cy="67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Marketing?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43941CD-2C7C-424D-AAC9-EFC194F1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4287336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E6FDB-CF00-0D49-87A4-9E366234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720" y="1358617"/>
            <a:ext cx="9800027" cy="43414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How do you understand people and meet their needs?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114A-1A2A-5844-86A4-6361FEE57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013" y="2015943"/>
            <a:ext cx="4153087" cy="3789198"/>
          </a:xfrm>
        </p:spPr>
        <p:txBody>
          <a:bodyPr>
            <a:noAutofit/>
          </a:bodyPr>
          <a:lstStyle/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Ask questions 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Ask more questions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Pay attention 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Be observant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Tap into the culture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Listen</a:t>
            </a:r>
          </a:p>
          <a:p>
            <a:pPr>
              <a:buSzPct val="700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Be patient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AC37857A-F07D-4954-B3F3-AFEABC893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>
                <a:latin typeface="Century Gothic" panose="020B0502020202020204" pitchFamily="34" charset="0"/>
              </a:rPr>
              <a:t>Creating joyful experiences amongst our local communities</a:t>
            </a:r>
            <a:endParaRPr lang="en-US" sz="800" i="1" cap="non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9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8B79-60B7-4793-882C-9B56B608C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950404"/>
            <a:ext cx="10058400" cy="1374708"/>
          </a:xfrm>
        </p:spPr>
        <p:txBody>
          <a:bodyPr/>
          <a:lstStyle/>
          <a:p>
            <a:r>
              <a:rPr lang="en-US" sz="80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Branding?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5EFFACC-DBFD-4EC5-A3E8-326725AF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57087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47499252-10C8-7A43-BFF0-BF2C71E7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918" y="2486447"/>
            <a:ext cx="9439019" cy="159457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Branding is the process of creating a strong positive perception of your company, and its products in your consumer’s mind.</a:t>
            </a:r>
          </a:p>
          <a:p>
            <a:pPr marL="457200" lvl="1" indent="0">
              <a:buNone/>
            </a:pPr>
            <a:endParaRPr lang="en-US" sz="1300" dirty="0"/>
          </a:p>
          <a:p>
            <a:pPr marL="457200" lvl="1" indent="0">
              <a:buNone/>
            </a:pPr>
            <a:endParaRPr lang="en-US" sz="13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F02AF5-CED9-4014-91F2-106030BDF049}"/>
              </a:ext>
            </a:extLst>
          </p:cNvPr>
          <p:cNvSpPr txBox="1">
            <a:spLocks/>
          </p:cNvSpPr>
          <p:nvPr/>
        </p:nvSpPr>
        <p:spPr>
          <a:xfrm>
            <a:off x="1051692" y="1166648"/>
            <a:ext cx="4002282" cy="67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Branding?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B21C26D-37BE-4567-9DB9-1EBA0A739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36575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47499252-10C8-7A43-BFF0-BF2C71E7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576" y="2510074"/>
            <a:ext cx="8862847" cy="34335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Brand Promise – A value or experience a company’s customers can expect to receive every single time they interact with that company.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 good brand promise is simple, unique, credible, memorable and inspiring. </a:t>
            </a:r>
          </a:p>
          <a:p>
            <a:pPr lvl="1"/>
            <a:endParaRPr lang="en-US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F02AF5-CED9-4014-91F2-106030BDF049}"/>
              </a:ext>
            </a:extLst>
          </p:cNvPr>
          <p:cNvSpPr txBox="1">
            <a:spLocks/>
          </p:cNvSpPr>
          <p:nvPr/>
        </p:nvSpPr>
        <p:spPr>
          <a:xfrm>
            <a:off x="1051692" y="1166648"/>
            <a:ext cx="4002282" cy="67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Branding?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6BEAF60-8859-445D-B010-2F0E6160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400800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47499252-10C8-7A43-BFF0-BF2C71E7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262" y="2607678"/>
            <a:ext cx="8993476" cy="1914773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Can you Measure it? </a:t>
            </a:r>
          </a:p>
          <a:p>
            <a:endParaRPr lang="en-US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If you can measure it, then you can manage it. 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F02AF5-CED9-4014-91F2-106030BDF049}"/>
              </a:ext>
            </a:extLst>
          </p:cNvPr>
          <p:cNvSpPr txBox="1">
            <a:spLocks/>
          </p:cNvSpPr>
          <p:nvPr/>
        </p:nvSpPr>
        <p:spPr>
          <a:xfrm>
            <a:off x="1051692" y="1166648"/>
            <a:ext cx="4002282" cy="67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Branding?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18F3024-3A9C-428F-A551-D6A5FD6F0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4454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47499252-10C8-7A43-BFF0-BF2C71E7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607" y="2594166"/>
            <a:ext cx="9308786" cy="211296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If you can consistently deliver on your brand promise, your brand equity will rise and you will see adequate growth within your company 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F02AF5-CED9-4014-91F2-106030BDF049}"/>
              </a:ext>
            </a:extLst>
          </p:cNvPr>
          <p:cNvSpPr txBox="1">
            <a:spLocks/>
          </p:cNvSpPr>
          <p:nvPr/>
        </p:nvSpPr>
        <p:spPr>
          <a:xfrm>
            <a:off x="1051692" y="1166648"/>
            <a:ext cx="4002282" cy="67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Branding?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1FFF63C-669E-461B-929C-A68F5A83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94711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">
            <a:extLst>
              <a:ext uri="{FF2B5EF4-FFF2-40B4-BE49-F238E27FC236}">
                <a16:creationId xmlns:a16="http://schemas.microsoft.com/office/drawing/2014/main" id="{4CA64B2E-DB6E-41B1-829E-246529179CC7}"/>
              </a:ext>
            </a:extLst>
          </p:cNvPr>
          <p:cNvSpPr txBox="1"/>
          <p:nvPr/>
        </p:nvSpPr>
        <p:spPr>
          <a:xfrm>
            <a:off x="2671932" y="2495596"/>
            <a:ext cx="6848135" cy="1866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NNANNA OKPARA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FOUNDER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CF0A5254-58C5-43B2-8389-345E4B4E3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269202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47499252-10C8-7A43-BFF0-BF2C71E7B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721" y="2211287"/>
            <a:ext cx="6192213" cy="2703049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Examples 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Apple – Think Different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Amazon – Convenience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Nike – Greatness, Great Athletes</a:t>
            </a:r>
          </a:p>
          <a:p>
            <a:pPr lvl="1"/>
            <a:endParaRPr lang="en-US" sz="1300" dirty="0"/>
          </a:p>
          <a:p>
            <a:pPr marL="457200" lvl="1" indent="0">
              <a:buNone/>
            </a:pPr>
            <a:endParaRPr lang="en-US" sz="1300" dirty="0"/>
          </a:p>
          <a:p>
            <a:pPr marL="457200" lvl="1" indent="0">
              <a:buNone/>
            </a:pPr>
            <a:endParaRPr lang="en-US" sz="13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F02AF5-CED9-4014-91F2-106030BDF049}"/>
              </a:ext>
            </a:extLst>
          </p:cNvPr>
          <p:cNvSpPr txBox="1">
            <a:spLocks/>
          </p:cNvSpPr>
          <p:nvPr/>
        </p:nvSpPr>
        <p:spPr>
          <a:xfrm>
            <a:off x="1051692" y="1166648"/>
            <a:ext cx="4002282" cy="673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is Branding?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B231BC2-8E9F-43ED-A931-FA94E31A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626349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11A1-570B-DA45-BA87-C535FC5B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Festive ICT Brand Promise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CDAB8A5-D8B8-43FA-B905-C4C388AA9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11641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4409ED0B-2AB1-497D-86DD-C965AAA4B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091869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EFE8-6EFC-443C-989D-6714013090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 Blueprint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53B8EDA-DCFD-426D-AA8E-C6EF3586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569704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9868-735F-DC48-B92C-7F11698BE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53" y="1214603"/>
            <a:ext cx="1809505" cy="6225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</a:t>
            </a:r>
            <a:r>
              <a:rPr lang="en-US" sz="3200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83E1F-8473-B544-8E54-80AF3CA4B644}"/>
              </a:ext>
            </a:extLst>
          </p:cNvPr>
          <p:cNvSpPr txBox="1"/>
          <p:nvPr/>
        </p:nvSpPr>
        <p:spPr>
          <a:xfrm>
            <a:off x="1937112" y="3150948"/>
            <a:ext cx="3165800" cy="556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ICT PIZZA FEST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DCE7665-7AA7-204C-83E5-89A198771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501" y="2168654"/>
            <a:ext cx="4847734" cy="3076791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005AB0E1-01A2-433E-9E45-2A54E08C0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18794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3B34-1A7A-7E4F-B7AB-569CADCD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759" y="1210408"/>
            <a:ext cx="1650115" cy="576447"/>
          </a:xfrm>
        </p:spPr>
        <p:txBody>
          <a:bodyPr anchor="b">
            <a:no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Why</a:t>
            </a:r>
            <a:r>
              <a:rPr lang="en-US" sz="3200" b="1" dirty="0"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8483-5DBF-0148-B774-472104F4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866" y="2191691"/>
            <a:ext cx="5940243" cy="3409010"/>
          </a:xfrm>
        </p:spPr>
        <p:txBody>
          <a:bodyPr>
            <a:normAutofit/>
          </a:bodyPr>
          <a:lstStyle/>
          <a:p>
            <a:pPr marL="384048" lvl="2" indent="0">
              <a:buNone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OPPORTUNITY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15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Food city</a:t>
            </a: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Need for more events &amp; festivals</a:t>
            </a: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Young &amp; developing entertainment scene</a:t>
            </a: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Home of worldwide recognized pizza brands</a:t>
            </a: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3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Exposure for local business</a:t>
            </a:r>
          </a:p>
          <a:p>
            <a:pPr marL="1371600" lvl="3" indent="0">
              <a:buNone/>
            </a:pPr>
            <a:endParaRPr lang="en-US" sz="15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1371600" lvl="3" indent="0">
              <a:buNone/>
            </a:pPr>
            <a:endParaRPr lang="en-US" sz="15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7BF0A32-4320-4817-9CB3-69446693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046737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F6EC9F-0D25-214F-822C-60F81325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98958"/>
            <a:ext cx="10058400" cy="63840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Marketing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D53F6-E705-0944-8F34-F71C4009AB86}"/>
              </a:ext>
            </a:extLst>
          </p:cNvPr>
          <p:cNvSpPr txBox="1"/>
          <p:nvPr/>
        </p:nvSpPr>
        <p:spPr>
          <a:xfrm>
            <a:off x="4560425" y="2210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E8A685-DA49-41B3-B641-F041D230B423}"/>
              </a:ext>
            </a:extLst>
          </p:cNvPr>
          <p:cNvSpPr txBox="1"/>
          <p:nvPr/>
        </p:nvSpPr>
        <p:spPr>
          <a:xfrm>
            <a:off x="3360562" y="1882107"/>
            <a:ext cx="5914666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CAMPAIGN LENGTH</a:t>
            </a:r>
          </a:p>
          <a:p>
            <a:pPr marL="2857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12 weeks</a:t>
            </a:r>
          </a:p>
          <a:p>
            <a:pPr>
              <a:lnSpc>
                <a:spcPts val="1500"/>
              </a:lnSpc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GOAL</a:t>
            </a:r>
          </a:p>
          <a:p>
            <a:pPr marL="2857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Sell 3000 tickets</a:t>
            </a:r>
          </a:p>
          <a:p>
            <a:pPr>
              <a:lnSpc>
                <a:spcPts val="1500"/>
              </a:lnSpc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SELLING POINTS</a:t>
            </a:r>
          </a:p>
          <a:p>
            <a:pPr marL="2857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Product</a:t>
            </a:r>
          </a:p>
          <a:p>
            <a:pPr marL="2857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Price</a:t>
            </a:r>
          </a:p>
          <a:p>
            <a:pPr marL="2857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Location</a:t>
            </a:r>
          </a:p>
          <a:p>
            <a:pPr>
              <a:lnSpc>
                <a:spcPts val="1500"/>
              </a:lnSpc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CHANNELS</a:t>
            </a:r>
          </a:p>
          <a:p>
            <a:pPr marL="285750" indent="-285750">
              <a:buClr>
                <a:srgbClr val="DD772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Social media</a:t>
            </a:r>
          </a:p>
          <a:p>
            <a:pPr marL="285750" indent="-285750">
              <a:buClr>
                <a:srgbClr val="DD772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Publicity</a:t>
            </a:r>
          </a:p>
          <a:p>
            <a:pPr marL="285750" indent="-285750">
              <a:buClr>
                <a:srgbClr val="DD772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Advertising</a:t>
            </a:r>
          </a:p>
          <a:p>
            <a:pPr marL="285750" indent="-285750">
              <a:buClr>
                <a:srgbClr val="DD7723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Email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C0406D1-AFFD-4CED-BEB7-489974E6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265834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3B34-1A7A-7E4F-B7AB-569CADCD2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228" y="1087967"/>
            <a:ext cx="4891845" cy="6864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Target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8483-5DBF-0148-B774-472104F4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365" y="2170614"/>
            <a:ext cx="5582873" cy="3921155"/>
          </a:xfrm>
        </p:spPr>
        <p:txBody>
          <a:bodyPr anchor="t">
            <a:normAutofit fontScale="92500" lnSpcReduction="10000"/>
          </a:bodyPr>
          <a:lstStyle/>
          <a:p>
            <a:pPr marL="384048" lvl="2" indent="0"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MARKET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Wichita, KS + 25 miles</a:t>
            </a:r>
          </a:p>
          <a:p>
            <a:pPr lvl="2"/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84048" lvl="2" indent="0"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TARGET AUDIENCE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Families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Event goers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Explorers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Foodies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Pizza lovers</a:t>
            </a:r>
          </a:p>
          <a:p>
            <a:pPr marL="384048" lvl="2" indent="0"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84048" lvl="2" indent="0">
              <a:buNone/>
            </a:pPr>
            <a:r>
              <a:rPr lang="en-US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AGE DEMOGRAPHICS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Males 25-45</a:t>
            </a:r>
          </a:p>
          <a:p>
            <a:pPr lvl="2">
              <a:buSzPct val="7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Females – 18-35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662FC7C5-C76E-4C79-87A7-EF8915BF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430840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DAE2D0-4B3B-4C11-A62E-A560D241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6011"/>
            <a:ext cx="10058400" cy="8313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Goal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39549-EB16-441F-8244-246A23CB922C}"/>
              </a:ext>
            </a:extLst>
          </p:cNvPr>
          <p:cNvSpPr txBox="1"/>
          <p:nvPr/>
        </p:nvSpPr>
        <p:spPr>
          <a:xfrm>
            <a:off x="3323165" y="2510366"/>
            <a:ext cx="548216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Goal  - 3000 Tickets</a:t>
            </a: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Early Bird Ticket Sales  : 500 - 750</a:t>
            </a: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Pre-Sale Ticket Sale:  1500 -1750</a:t>
            </a: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Day of Event Ticket Sales : 500 - 1000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4A10E63-32DE-4F65-BDA3-2C4FDF111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808530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F6EC9F-0D25-214F-822C-60F81325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244600"/>
            <a:ext cx="10058400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Selling Points - Product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4D53F6-E705-0944-8F34-F71C4009AB86}"/>
              </a:ext>
            </a:extLst>
          </p:cNvPr>
          <p:cNvSpPr txBox="1"/>
          <p:nvPr/>
        </p:nvSpPr>
        <p:spPr>
          <a:xfrm>
            <a:off x="4560425" y="2210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77528-A008-4850-8A60-51FB33A06BD7}"/>
              </a:ext>
            </a:extLst>
          </p:cNvPr>
          <p:cNvSpPr txBox="1"/>
          <p:nvPr/>
        </p:nvSpPr>
        <p:spPr>
          <a:xfrm>
            <a:off x="3253841" y="2038774"/>
            <a:ext cx="6825726" cy="406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15 Local Pizza Vendors</a:t>
            </a: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Variety of Pizza Options at $2 per slice</a:t>
            </a: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Local Beer &amp; Wine</a:t>
            </a: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Delicious Desserts</a:t>
            </a: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Live Music by Popular Local Band</a:t>
            </a: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Kids Zone with Face Painting and Life Size Games</a:t>
            </a: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ts val="2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Vendor Competitions	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Dough Tossing</a:t>
            </a: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Pizza Box Folding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C5491FC-EEBE-4B91-8D7E-77421210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6756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DAE2D0-4B3B-4C11-A62E-A560D241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6011"/>
            <a:ext cx="10058400" cy="8313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Selling Points - Price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DF254F-A90B-4EB2-AC88-17B905E29B74}"/>
              </a:ext>
            </a:extLst>
          </p:cNvPr>
          <p:cNvSpPr txBox="1"/>
          <p:nvPr/>
        </p:nvSpPr>
        <p:spPr>
          <a:xfrm>
            <a:off x="3369733" y="2240241"/>
            <a:ext cx="546523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Pricing</a:t>
            </a:r>
          </a:p>
          <a:p>
            <a:pPr marL="285750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Entry Ticket Prices</a:t>
            </a: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Early Bird Tickets - $5</a:t>
            </a: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Pre-Sale Tickets - $10</a:t>
            </a: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Day of Event Tickets - $15</a:t>
            </a:r>
          </a:p>
          <a:p>
            <a:pPr marL="285750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Food Prices</a:t>
            </a:r>
          </a:p>
          <a:p>
            <a:pPr marL="742950" lvl="1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Pizza Slice - $2 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BE8628-435E-4788-B7F6-8A7B3E4F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91576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FCF558-B8DF-EB4E-A873-1BFC632F8209}"/>
              </a:ext>
            </a:extLst>
          </p:cNvPr>
          <p:cNvSpPr txBox="1">
            <a:spLocks/>
          </p:cNvSpPr>
          <p:nvPr/>
        </p:nvSpPr>
        <p:spPr>
          <a:xfrm>
            <a:off x="4255767" y="952250"/>
            <a:ext cx="3697393" cy="127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5400" b="1" kern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FESTIVE 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721D-EBFA-C142-82EA-700AD86EADFA}"/>
              </a:ext>
            </a:extLst>
          </p:cNvPr>
          <p:cNvSpPr txBox="1">
            <a:spLocks/>
          </p:cNvSpPr>
          <p:nvPr/>
        </p:nvSpPr>
        <p:spPr>
          <a:xfrm>
            <a:off x="2249209" y="2725182"/>
            <a:ext cx="7693579" cy="113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Event Production company that produces community events in Wichita and beyond.</a:t>
            </a:r>
          </a:p>
          <a:p>
            <a:pPr marL="228600" lvl="1" indent="0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08BFAEFC-2624-4C72-B327-4ADA2FAD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90650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rowd of people at an outdoor event&#10;&#10;Description automatically generated with medium confidence">
            <a:extLst>
              <a:ext uri="{FF2B5EF4-FFF2-40B4-BE49-F238E27FC236}">
                <a16:creationId xmlns:a16="http://schemas.microsoft.com/office/drawing/2014/main" id="{8E5EAB26-A5BF-F041-BB35-A3C894E8F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4530" y="2424055"/>
            <a:ext cx="4139950" cy="275929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DA8B0B1-CEE1-4C34-92E6-8DC49B2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8033"/>
            <a:ext cx="10058400" cy="5393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Selling Points - Location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4466C-FED4-48EA-8E4C-E4B287FB3076}"/>
              </a:ext>
            </a:extLst>
          </p:cNvPr>
          <p:cNvSpPr txBox="1"/>
          <p:nvPr/>
        </p:nvSpPr>
        <p:spPr>
          <a:xfrm>
            <a:off x="2349499" y="2231909"/>
            <a:ext cx="5126567" cy="2394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Location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– Exploration Place Festival Plaza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Outdoor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Spacious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Inviting 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Easy Access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Adequate Parking		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AEE2DC2-D21B-4347-B3F2-CB7C0E71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608144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A8B0B1-CEE1-4C34-92E6-8DC49B2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8033"/>
            <a:ext cx="10058400" cy="5393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Channels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FC656-3151-4B29-9F5C-59010CFA5552}"/>
              </a:ext>
            </a:extLst>
          </p:cNvPr>
          <p:cNvSpPr txBox="1"/>
          <p:nvPr/>
        </p:nvSpPr>
        <p:spPr>
          <a:xfrm>
            <a:off x="3242734" y="2224637"/>
            <a:ext cx="548216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Social Media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Engaging content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Fun interactive promo videos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Ticket giveaways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Giveaway partnerships with vendors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342900" indent="-34290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Publicity</a:t>
            </a:r>
          </a:p>
          <a:p>
            <a:pPr marL="800100" lvl="1" indent="-34290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Local Influencers</a:t>
            </a:r>
          </a:p>
          <a:p>
            <a:pPr marL="1257300" lvl="2" indent="-34290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Kake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News</a:t>
            </a:r>
          </a:p>
          <a:p>
            <a:pPr marL="1257300" lvl="2" indent="-34290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Denise Neil</a:t>
            </a:r>
          </a:p>
          <a:p>
            <a:pPr marL="1257300" lvl="2" indent="-34290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Wichita by EB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		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22ECD8E5-2239-4C72-A1E9-5C07096D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186224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A8B0B1-CEE1-4C34-92E6-8DC49B2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8033"/>
            <a:ext cx="10058400" cy="5393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Channels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(cont’d)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25181-1F67-4BA1-BD37-64C50B44ED57}"/>
              </a:ext>
            </a:extLst>
          </p:cNvPr>
          <p:cNvSpPr txBox="1"/>
          <p:nvPr/>
        </p:nvSpPr>
        <p:spPr>
          <a:xfrm>
            <a:off x="3272367" y="2228206"/>
            <a:ext cx="5482167" cy="284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Advertising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Local Radio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Billboards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Magazines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Blogs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Newsletters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Social Media Advertising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C627A96-FAD3-4340-930F-6A4632E8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2420309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A8B0B1-CEE1-4C34-92E6-8DC49B2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8033"/>
            <a:ext cx="10058400" cy="5393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Results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25181-1F67-4BA1-BD37-64C50B44ED57}"/>
              </a:ext>
            </a:extLst>
          </p:cNvPr>
          <p:cNvSpPr txBox="1"/>
          <p:nvPr/>
        </p:nvSpPr>
        <p:spPr>
          <a:xfrm>
            <a:off x="1428713" y="2243090"/>
            <a:ext cx="5482167" cy="282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Ticket Sales = 2000 (66% of our goal)</a:t>
            </a: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Social Media Reach = 121,000 impressions</a:t>
            </a:r>
          </a:p>
          <a:p>
            <a:endParaRPr lang="en-US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Publicity Channels Utilized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Denise Neil (Wichita Eagle)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Wichita by Eb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Visit Wichita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DE631B8-9356-4B09-89CC-0FD95FCD2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  <p:pic>
        <p:nvPicPr>
          <p:cNvPr id="6" name="Picture 5" descr="A large group of people outside&#10;&#10;Description automatically generated with low confidence">
            <a:extLst>
              <a:ext uri="{FF2B5EF4-FFF2-40B4-BE49-F238E27FC236}">
                <a16:creationId xmlns:a16="http://schemas.microsoft.com/office/drawing/2014/main" id="{2D728B2F-4478-3A4D-8890-79DCE980DF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5588" y="2243090"/>
            <a:ext cx="4578919" cy="3049631"/>
          </a:xfrm>
          <a:prstGeom prst="rect">
            <a:avLst/>
          </a:prstGeom>
          <a:pattFill prst="pct5">
            <a:fgClr>
              <a:schemeClr val="accent2"/>
            </a:fgClr>
            <a:bgClr>
              <a:schemeClr val="bg1"/>
            </a:bgClr>
          </a:pattFill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662837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A8B0B1-CEE1-4C34-92E6-8DC49B2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8033"/>
            <a:ext cx="10058400" cy="5393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Results </a:t>
            </a: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(cont’d)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25181-1F67-4BA1-BD37-64C50B44ED57}"/>
              </a:ext>
            </a:extLst>
          </p:cNvPr>
          <p:cNvSpPr txBox="1"/>
          <p:nvPr/>
        </p:nvSpPr>
        <p:spPr>
          <a:xfrm>
            <a:off x="3260879" y="2208223"/>
            <a:ext cx="5482167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Advertising Channels Utilized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Pandora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Spotify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YouTube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Digital Billboards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Weekly Ads on Social Media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TV Ads on channels such as</a:t>
            </a:r>
          </a:p>
          <a:p>
            <a:pPr marL="1200150" lvl="2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 News</a:t>
            </a:r>
          </a:p>
          <a:p>
            <a:pPr marL="1200150" lvl="2" indent="-285750">
              <a:lnSpc>
                <a:spcPct val="15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ESPN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208EF05-13E6-477E-8A9C-3C23F9D4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652609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A8B0B1-CEE1-4C34-92E6-8DC49B2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8033"/>
            <a:ext cx="10058400" cy="5393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Review</a:t>
            </a:r>
            <a:endParaRPr lang="en-US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725181-1F67-4BA1-BD37-64C50B44ED57}"/>
              </a:ext>
            </a:extLst>
          </p:cNvPr>
          <p:cNvSpPr txBox="1"/>
          <p:nvPr/>
        </p:nvSpPr>
        <p:spPr>
          <a:xfrm>
            <a:off x="3260879" y="2208223"/>
            <a:ext cx="5482167" cy="3072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Efficiency of Campaign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worked?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didn’t work?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do we need to double down on?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SzPct val="70000"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What can we improve on?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208EF05-13E6-477E-8A9C-3C23F9D48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861892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A8B0B1-CEE1-4C34-92E6-8DC49B22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8033"/>
            <a:ext cx="10058400" cy="53932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Summary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8FD0DF9-4848-4A99-B425-2A5BBD34A751}"/>
              </a:ext>
            </a:extLst>
          </p:cNvPr>
          <p:cNvSpPr txBox="1">
            <a:spLocks/>
          </p:cNvSpPr>
          <p:nvPr/>
        </p:nvSpPr>
        <p:spPr>
          <a:xfrm>
            <a:off x="5039038" y="780812"/>
            <a:ext cx="6825556" cy="7166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BLACK ROADSDEMO" panose="02000A03000000000000" pitchFamily="2" charset="0"/>
              </a:rPr>
              <a:t> </a:t>
            </a:r>
          </a:p>
          <a:p>
            <a:pPr algn="r"/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AA0295E-8667-491C-BBB7-42D98780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3D377-7592-4250-929B-4E753B7BC761}"/>
              </a:ext>
            </a:extLst>
          </p:cNvPr>
          <p:cNvSpPr txBox="1"/>
          <p:nvPr/>
        </p:nvSpPr>
        <p:spPr>
          <a:xfrm>
            <a:off x="1419490" y="2440355"/>
            <a:ext cx="9254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To be a great marketer you need to understand people, what they want and need and help them meet their wants and needs.  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Focus on doing work that matters for people that care. 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 Brand Promise should be simple, unique, credible, memorable and inspiring.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Publicity is a very important for an effective marketing strategy 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52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124093-4AA6-46FA-B755-698A44BE1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401147"/>
            <a:ext cx="6634057" cy="1027853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4770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6A60625-0408-4497-9749-705D8168B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923" y="719871"/>
            <a:ext cx="3328154" cy="4923845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2DC4901-9BBC-4943-9D12-2A8CC3F2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21795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98EAF68-E156-4D3E-9C42-8DED52D44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272" y="614309"/>
            <a:ext cx="3067456" cy="4907928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3B423B3-2B6E-42DF-BB63-76BCE7F1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651489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79D76A-CE36-47D5-BA42-74D493FC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470" y="1627258"/>
            <a:ext cx="6006122" cy="2378661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28C60C9-3F64-4A0A-8217-68160D24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56470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9732B5AB-F86D-41D6-A810-3748C6CE3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335" y="1775098"/>
            <a:ext cx="6797330" cy="177101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0402D7B-3E7E-44C2-80A1-5743BD8C3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310849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DB85515C-1D35-461F-A955-AB5CFCA5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91" y="1595545"/>
            <a:ext cx="5390217" cy="2558816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F93750A-B414-4962-85ED-F2F52AD5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03071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518369-3050-445D-8288-9483DE09A1FA}"/>
              </a:ext>
            </a:extLst>
          </p:cNvPr>
          <p:cNvSpPr txBox="1">
            <a:spLocks/>
          </p:cNvSpPr>
          <p:nvPr/>
        </p:nvSpPr>
        <p:spPr>
          <a:xfrm>
            <a:off x="892818" y="1370171"/>
            <a:ext cx="50855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1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Marketing and Branding with a Festive twist!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E98CB-CF04-4672-ABCA-298C0C74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506" y="1309031"/>
            <a:ext cx="3812814" cy="3616353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C63F526-5CFD-4457-B0D9-8D19958AE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00066" y="6356350"/>
            <a:ext cx="3191933" cy="365125"/>
          </a:xfrm>
        </p:spPr>
        <p:txBody>
          <a:bodyPr/>
          <a:lstStyle/>
          <a:p>
            <a:pPr algn="r"/>
            <a:r>
              <a:rPr lang="en-US" sz="800" i="1" cap="none" dirty="0">
                <a:latin typeface="Century Gothic" panose="020B0502020202020204" pitchFamily="34" charset="0"/>
              </a:rPr>
              <a:t>Creating joyful experiences amongst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40356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2298</TotalTime>
  <Words>1011</Words>
  <Application>Microsoft Macintosh PowerPoint</Application>
  <PresentationFormat>Widescreen</PresentationFormat>
  <Paragraphs>238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BLACK ROADSDEMO</vt:lpstr>
      <vt:lpstr>Calibri</vt:lpstr>
      <vt:lpstr>Calibri Light</vt:lpstr>
      <vt:lpstr>Century Gothic</vt:lpstr>
      <vt:lpstr>Courier New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Marketing?</vt:lpstr>
      <vt:lpstr>What is Marketing?</vt:lpstr>
      <vt:lpstr>PowerPoint Presentation</vt:lpstr>
      <vt:lpstr>PowerPoint Presentation</vt:lpstr>
      <vt:lpstr>How do you understand people and meet their needs?</vt:lpstr>
      <vt:lpstr>What is Branding?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Festive ICT Brand Promise</vt:lpstr>
      <vt:lpstr>A Blueprint</vt:lpstr>
      <vt:lpstr>What?</vt:lpstr>
      <vt:lpstr>Why?</vt:lpstr>
      <vt:lpstr>Marketing Strategy</vt:lpstr>
      <vt:lpstr>Target audience</vt:lpstr>
      <vt:lpstr>Goal</vt:lpstr>
      <vt:lpstr>Selling Points - Product</vt:lpstr>
      <vt:lpstr>Selling Points - Price</vt:lpstr>
      <vt:lpstr>Selling Points - Location</vt:lpstr>
      <vt:lpstr>Channels</vt:lpstr>
      <vt:lpstr>Channels (cont’d)</vt:lpstr>
      <vt:lpstr>Results</vt:lpstr>
      <vt:lpstr>Results (cont’d)</vt:lpstr>
      <vt:lpstr>Review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Nnanna Okpara Owner/Operator</dc:title>
  <dc:creator>onyemobi okpara</dc:creator>
  <cp:lastModifiedBy>onyemobi okpara</cp:lastModifiedBy>
  <cp:revision>7</cp:revision>
  <dcterms:created xsi:type="dcterms:W3CDTF">2021-10-08T03:58:12Z</dcterms:created>
  <dcterms:modified xsi:type="dcterms:W3CDTF">2021-10-11T15:13:04Z</dcterms:modified>
</cp:coreProperties>
</file>